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66" r:id="rId5"/>
    <p:sldId id="278" r:id="rId6"/>
    <p:sldId id="271" r:id="rId7"/>
    <p:sldId id="273" r:id="rId8"/>
    <p:sldId id="274" r:id="rId9"/>
    <p:sldId id="272" r:id="rId10"/>
    <p:sldId id="275" r:id="rId11"/>
    <p:sldId id="276" r:id="rId12"/>
    <p:sldId id="277" r:id="rId13"/>
    <p:sldId id="279" r:id="rId14"/>
    <p:sldId id="280" r:id="rId15"/>
    <p:sldId id="281" r:id="rId16"/>
    <p:sldId id="282" r:id="rId17"/>
    <p:sldId id="283" r:id="rId18"/>
    <p:sldId id="285" r:id="rId19"/>
    <p:sldId id="286" r:id="rId20"/>
    <p:sldId id="287" r:id="rId21"/>
    <p:sldId id="288" r:id="rId22"/>
    <p:sldId id="289" r:id="rId23"/>
    <p:sldId id="291" r:id="rId24"/>
    <p:sldId id="290" r:id="rId25"/>
    <p:sldId id="293" r:id="rId26"/>
    <p:sldId id="294" r:id="rId27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4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3004B2-8369-451D-9A1F-B596E5CAF041}" type="datetime1">
              <a:rPr lang="it-IT" smtClean="0"/>
              <a:t>29/06/2023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1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F608A77-7AEE-4ED9-8E3C-1469AA451358}" type="datetime1">
              <a:rPr lang="it-IT" noProof="1" dirty="0" smtClean="0"/>
              <a:t>29/06/2023</a:t>
            </a:fld>
            <a:endParaRPr lang="it-IT" noProof="1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1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1"/>
              <a:t>Fare clic per modificare gli stili del testo dello schema</a:t>
            </a:r>
          </a:p>
          <a:p>
            <a:pPr lvl="1" rtl="0"/>
            <a:r>
              <a:rPr lang="it-IT" noProof="1"/>
              <a:t>Secondo livello</a:t>
            </a:r>
          </a:p>
          <a:p>
            <a:pPr lvl="2" rtl="0"/>
            <a:r>
              <a:rPr lang="it-IT" noProof="1"/>
              <a:t>Terzo livello</a:t>
            </a:r>
          </a:p>
          <a:p>
            <a:pPr lvl="3" rtl="0"/>
            <a:r>
              <a:rPr lang="it-IT" noProof="1"/>
              <a:t>Quarto livello</a:t>
            </a:r>
          </a:p>
          <a:p>
            <a:pPr lvl="4" rtl="0"/>
            <a:r>
              <a:rPr lang="it-IT" noProof="1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1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it-IT" noProof="1" dirty="0" smtClean="0"/>
              <a:t>‹N›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0862899-766B-4082-BAA0-178F38016F93}" type="datetime1">
              <a:rPr lang="it-IT" noProof="0" smtClean="0"/>
              <a:t>29/06/2023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grpSp>
        <p:nvGrpSpPr>
          <p:cNvPr id="7" name="Grup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igura a mano libera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igura a mano libera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9F1A19-F880-47E0-98DC-C177BCB8AC90}" type="datetime1">
              <a:rPr lang="it-IT" noProof="0" smtClean="0"/>
              <a:t>29/06/2023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B49E80-52FF-4F3D-9988-CACB27FAEEB6}" type="datetime1">
              <a:rPr lang="it-IT" noProof="0" smtClean="0"/>
              <a:t>29/06/2023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C81C9B-4F41-4F07-841A-6A06165AC1DB}" type="datetime1">
              <a:rPr lang="it-IT" noProof="0" smtClean="0"/>
              <a:t>29/06/2023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12DF08B-F248-4CAD-96C6-8632BBD6918C}" type="datetime1">
              <a:rPr lang="it-IT" noProof="0" smtClean="0"/>
              <a:t>29/06/2023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7" name="Figura a mano libera 6" title="Indicatore di taglio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9D0629-69C5-4362-B02E-5C78F369FDF9}" type="datetime1">
              <a:rPr lang="it-IT" noProof="0" smtClean="0"/>
              <a:t>29/06/2023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2CD4CB-F63C-4C45-BF2B-75722E554318}" type="datetime1">
              <a:rPr lang="it-IT" noProof="0" smtClean="0"/>
              <a:t>29/06/2023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DB86C9-D6E7-4D4A-BAB1-AD234D46228D}" type="datetime1">
              <a:rPr lang="it-IT" noProof="0" smtClean="0"/>
              <a:t>29/06/2023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63D703-4896-4524-99DA-39B9E0C9EB02}" type="datetime1">
              <a:rPr lang="it-IT" noProof="0" smtClean="0"/>
              <a:t>29/06/2023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 title="Forma di s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9F3BED5E-CF6F-43F4-B3D5-96E3062CF354}" type="datetime1">
              <a:rPr lang="it-IT" noProof="0" smtClean="0"/>
              <a:t>29/06/2023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 title="Barra di divisione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 title="Forma di s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C0C4A1A-56F6-4A2B-A6AE-A88CE3F82080}" type="datetime1">
              <a:rPr lang="it-IT" noProof="0" smtClean="0"/>
              <a:t>29/06/2023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 title="Barra di divisione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A223A4E6-D291-4A3F-8F7D-8B11904D36EE}" type="datetime1">
              <a:rPr lang="it-IT" noProof="0" smtClean="0"/>
              <a:t>29/06/2023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 title="Barra laterale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tango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23" name="Immagine 22" descr="primissimo piano di un grafico a linee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52" name="Figura a mano libera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6933" y="4082582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it-IT" sz="3600" dirty="0" err="1">
                <a:solidFill>
                  <a:srgbClr val="FFFFFF"/>
                </a:solidFill>
              </a:rPr>
              <a:t>Sarcasm</a:t>
            </a:r>
            <a:r>
              <a:rPr lang="it-IT" sz="3600" dirty="0">
                <a:solidFill>
                  <a:srgbClr val="FFFFFF"/>
                </a:solidFill>
              </a:rPr>
              <a:t> </a:t>
            </a:r>
            <a:r>
              <a:rPr lang="it-IT" sz="3600" dirty="0" err="1">
                <a:solidFill>
                  <a:srgbClr val="FFFFFF"/>
                </a:solidFill>
              </a:rPr>
              <a:t>Detection</a:t>
            </a:r>
            <a:r>
              <a:rPr lang="it-IT" sz="36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6932" y="5106218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it-IT" sz="1800" dirty="0">
                <a:solidFill>
                  <a:srgbClr val="FFFFFF"/>
                </a:solidFill>
              </a:rPr>
              <a:t>Un approccio basato sui Transformer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295651A4-26DA-B393-57EB-F3CB5C9EED66}"/>
              </a:ext>
            </a:extLst>
          </p:cNvPr>
          <p:cNvSpPr txBox="1">
            <a:spLocks/>
          </p:cNvSpPr>
          <p:nvPr/>
        </p:nvSpPr>
        <p:spPr>
          <a:xfrm>
            <a:off x="6216932" y="5638084"/>
            <a:ext cx="5268177" cy="53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it-IT" sz="1400" dirty="0">
                <a:solidFill>
                  <a:srgbClr val="FFFFFF"/>
                </a:solidFill>
              </a:rPr>
              <a:t>A cura di Poli Luca.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B23D2F-6C6A-2357-6A22-979082437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002631"/>
            <a:ext cx="8822225" cy="2852737"/>
          </a:xfrm>
        </p:spPr>
        <p:txBody>
          <a:bodyPr/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Analisi del testo</a:t>
            </a:r>
          </a:p>
        </p:txBody>
      </p:sp>
    </p:spTree>
    <p:extLst>
      <p:ext uri="{BB962C8B-B14F-4D97-AF65-F5344CB8AC3E}">
        <p14:creationId xmlns:p14="http://schemas.microsoft.com/office/powerpoint/2010/main" val="2976044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 del TESTO: i Vari tipi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887684-025C-DACC-7E21-B61C64194131}"/>
              </a:ext>
            </a:extLst>
          </p:cNvPr>
          <p:cNvSpPr txBox="1"/>
          <p:nvPr/>
        </p:nvSpPr>
        <p:spPr>
          <a:xfrm>
            <a:off x="1454629" y="1585820"/>
            <a:ext cx="3907404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4 Tipi di testo: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Normale;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Senza stopwords;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Con stemming;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Senza stopwords e con stemming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0D6361A-C48E-438D-1675-69981736D5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4820" y="3577231"/>
            <a:ext cx="8454238" cy="266441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951B342-8465-8E81-D03F-882E0654978D}"/>
              </a:ext>
            </a:extLst>
          </p:cNvPr>
          <p:cNvSpPr txBox="1"/>
          <p:nvPr/>
        </p:nvSpPr>
        <p:spPr>
          <a:xfrm>
            <a:off x="5913911" y="1585821"/>
            <a:ext cx="4823460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Prima dell’analisi bisogna effettuare la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tokenizzazione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Ad ogni testo è stata rimossa la punteggiatura.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Ogni testo verrà analizzato, secondo il rateo informativo dei propri token con 4 grafi: Istogramma, Boxplot, Wordcloud e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Barplot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476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 del Testo: La punteggiatura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41B1FA40-C295-7821-8347-6336C8FAA1AC}"/>
              </a:ext>
            </a:extLst>
          </p:cNvPr>
          <p:cNvGrpSpPr>
            <a:grpSpLocks noChangeAspect="1"/>
          </p:cNvGrpSpPr>
          <p:nvPr/>
        </p:nvGrpSpPr>
        <p:grpSpPr>
          <a:xfrm>
            <a:off x="2851626" y="1537745"/>
            <a:ext cx="6488748" cy="3782509"/>
            <a:chOff x="48685" y="135062"/>
            <a:chExt cx="5657824" cy="3307888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E5A4330E-311C-30D2-E4DB-E4DB1EFCF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64" b="3388"/>
            <a:stretch/>
          </p:blipFill>
          <p:spPr bwMode="auto">
            <a:xfrm>
              <a:off x="312701" y="135062"/>
              <a:ext cx="5211519" cy="171496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1" name="Immagine 10" descr="Immagine che contiene schermata, Policromia, diagramma, Elementi grafici&#10;&#10;Descrizione generata automaticamente">
              <a:extLst>
                <a:ext uri="{FF2B5EF4-FFF2-40B4-BE49-F238E27FC236}">
                  <a16:creationId xmlns:a16="http://schemas.microsoft.com/office/drawing/2014/main" id="{69D13AA8-DD8C-C1CB-9328-575B102457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42" b="1630"/>
            <a:stretch/>
          </p:blipFill>
          <p:spPr bwMode="auto">
            <a:xfrm>
              <a:off x="48685" y="1839024"/>
              <a:ext cx="5657824" cy="1603926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B7228A1-EB6C-3A2D-30F5-E8DC9D52D30C}"/>
              </a:ext>
            </a:extLst>
          </p:cNvPr>
          <p:cNvSpPr txBox="1"/>
          <p:nvPr/>
        </p:nvSpPr>
        <p:spPr>
          <a:xfrm>
            <a:off x="2100929" y="5510979"/>
            <a:ext cx="8542020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La maggior parte dei punti, soprattutto i più frequenti, hanno un rateo informativo molto basso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L’unico segno significativo è il ‘!’: il 71% delle frasi in cui compare è sarcastico e la frequenza del 6%.</a:t>
            </a:r>
          </a:p>
        </p:txBody>
      </p:sp>
    </p:spTree>
    <p:extLst>
      <p:ext uri="{BB962C8B-B14F-4D97-AF65-F5344CB8AC3E}">
        <p14:creationId xmlns:p14="http://schemas.microsoft.com/office/powerpoint/2010/main" val="3411651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7481184" cy="672681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 del testo: Wordclouds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0D6361A-C48E-438D-1675-69981736D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29" b="11436"/>
          <a:stretch/>
        </p:blipFill>
        <p:spPr>
          <a:xfrm>
            <a:off x="1930116" y="1961373"/>
            <a:ext cx="3458057" cy="181925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96B0BDC-5C9E-5A9B-E3A8-8F0E62342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26" b="13583"/>
          <a:stretch/>
        </p:blipFill>
        <p:spPr>
          <a:xfrm>
            <a:off x="6240547" y="2012264"/>
            <a:ext cx="3458057" cy="175823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2A2FC95-1E39-A7A0-7288-D164EB9B8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804" b="10729"/>
          <a:stretch/>
        </p:blipFill>
        <p:spPr>
          <a:xfrm>
            <a:off x="1930116" y="4157781"/>
            <a:ext cx="3458057" cy="186001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5E93CFD-7299-A1A3-8AA4-C1D51D7338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841" b="12767"/>
          <a:stretch/>
        </p:blipFill>
        <p:spPr>
          <a:xfrm>
            <a:off x="6240545" y="4259563"/>
            <a:ext cx="3458057" cy="175823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3D056F6-7856-C2C7-4B9F-6DC13DF75252}"/>
              </a:ext>
            </a:extLst>
          </p:cNvPr>
          <p:cNvSpPr txBox="1"/>
          <p:nvPr/>
        </p:nvSpPr>
        <p:spPr>
          <a:xfrm>
            <a:off x="6512832" y="6017797"/>
            <a:ext cx="3040380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Testo senza stopwords e stemming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2AA62A2-304D-8ABA-8312-60BE902937B9}"/>
              </a:ext>
            </a:extLst>
          </p:cNvPr>
          <p:cNvSpPr txBox="1"/>
          <p:nvPr/>
        </p:nvSpPr>
        <p:spPr>
          <a:xfrm>
            <a:off x="6742754" y="1636712"/>
            <a:ext cx="2453641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Testo senza stopwords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082A091-BCAA-EC5C-AA92-61ADD00321BE}"/>
              </a:ext>
            </a:extLst>
          </p:cNvPr>
          <p:cNvSpPr txBox="1"/>
          <p:nvPr/>
        </p:nvSpPr>
        <p:spPr>
          <a:xfrm>
            <a:off x="2432323" y="6017797"/>
            <a:ext cx="2453641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Testo con stemming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15E7A-1B0A-A062-5082-34468CD8E11D}"/>
              </a:ext>
            </a:extLst>
          </p:cNvPr>
          <p:cNvSpPr txBox="1"/>
          <p:nvPr/>
        </p:nvSpPr>
        <p:spPr>
          <a:xfrm>
            <a:off x="2432322" y="1585821"/>
            <a:ext cx="2453641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Testo normale</a:t>
            </a:r>
          </a:p>
        </p:txBody>
      </p:sp>
      <p:pic>
        <p:nvPicPr>
          <p:cNvPr id="15" name="Immagine 14" descr="Immagine che contiene testo, Carattere, grafica, Elementi grafici&#10;&#10;Descrizione generata automaticamente">
            <a:extLst>
              <a:ext uri="{FF2B5EF4-FFF2-40B4-BE49-F238E27FC236}">
                <a16:creationId xmlns:a16="http://schemas.microsoft.com/office/drawing/2014/main" id="{5BA99BB5-1C29-857B-21AA-8609C1251A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436" t="12054" r="5223" b="9676"/>
          <a:stretch/>
        </p:blipFill>
        <p:spPr>
          <a:xfrm>
            <a:off x="10004229" y="2551052"/>
            <a:ext cx="785691" cy="288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83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 del Testo: Conclusioni</a:t>
            </a:r>
            <a:endParaRPr lang="it-IT" sz="3200" b="1" cap="all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887684-025C-DACC-7E21-B61C64194131}"/>
              </a:ext>
            </a:extLst>
          </p:cNvPr>
          <p:cNvSpPr txBox="1"/>
          <p:nvPr/>
        </p:nvSpPr>
        <p:spPr>
          <a:xfrm>
            <a:off x="2144518" y="4663543"/>
            <a:ext cx="8016240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In media il rateo informativo fra i vari tipi non varia di molto.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La rimozione delle stopwords ha l’impatto più alto.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Lo stemming ha una rilevanza discutibile, in quanto porta ad un lieve peggioramento.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Il testo scelto è quello «Senza Stopwords», ha il miglior rateo senza un’elevata perdita di informazione</a:t>
            </a:r>
          </a:p>
        </p:txBody>
      </p:sp>
      <p:pic>
        <p:nvPicPr>
          <p:cNvPr id="7" name="Immagine 6" descr="Immagine che contiene Diagramma, testo, linea, Policromia&#10;&#10;Descrizione generata automaticamente">
            <a:extLst>
              <a:ext uri="{FF2B5EF4-FFF2-40B4-BE49-F238E27FC236}">
                <a16:creationId xmlns:a16="http://schemas.microsoft.com/office/drawing/2014/main" id="{EE5D4228-2E99-8C15-1322-E05AE4442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006" y="1860142"/>
            <a:ext cx="8621865" cy="25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36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 delle lunghezze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887684-025C-DACC-7E21-B61C64194131}"/>
              </a:ext>
            </a:extLst>
          </p:cNvPr>
          <p:cNvSpPr txBox="1"/>
          <p:nvPr/>
        </p:nvSpPr>
        <p:spPr>
          <a:xfrm>
            <a:off x="1986078" y="4784918"/>
            <a:ext cx="8219844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Sono state filtrate le coppie di lunghezze poco significative.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L’area a rateo 0% è causata dal filtraggio dei campioni.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Il rateo informativo medio non è molto alto, tranne in alcune aree.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Ho scelto di aggiungere, comunque, queste variabili in quanto non richiedono molti parametri al modello.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E5D4228-2E99-8C15-1322-E05AE4442A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40914" y="1551101"/>
            <a:ext cx="8310172" cy="325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05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B23D2F-6C6A-2357-6A22-979082437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1788454"/>
            <a:ext cx="8361229" cy="2098226"/>
          </a:xfrm>
        </p:spPr>
        <p:txBody>
          <a:bodyPr anchor="b">
            <a:norm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Modello</a:t>
            </a:r>
          </a:p>
        </p:txBody>
      </p:sp>
    </p:spTree>
    <p:extLst>
      <p:ext uri="{BB962C8B-B14F-4D97-AF65-F5344CB8AC3E}">
        <p14:creationId xmlns:p14="http://schemas.microsoft.com/office/powerpoint/2010/main" val="4196887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7A4D9B8-A3B8-C2E3-BB16-377A3A2F1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3" t="1736" r="4194" b="2398"/>
          <a:stretch/>
        </p:blipFill>
        <p:spPr bwMode="auto">
          <a:xfrm>
            <a:off x="1963644" y="1852229"/>
            <a:ext cx="2827346" cy="401517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994196-F1D5-B1BC-9870-5E4EB5C53258}"/>
              </a:ext>
            </a:extLst>
          </p:cNvPr>
          <p:cNvSpPr txBox="1"/>
          <p:nvPr/>
        </p:nvSpPr>
        <p:spPr>
          <a:xfrm>
            <a:off x="5383033" y="2028170"/>
            <a:ext cx="6001429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Sono stati introdotti nel 2017 con il paper "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" da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Vaswani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et 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Non hanno una struttura sequenziale (a differenza di RNN e LSTM.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Sono in grado di catturare le contestuali tra le parole.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BERT è un modello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Pre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-Addestrato, composto da multipli TransformerEncoder.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Permette di estrarre relazioni tra una o due sentenze.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54BD1851-393E-66F1-0C44-92CAB29B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MODELLO: Basato sui Transformer</a:t>
            </a:r>
          </a:p>
        </p:txBody>
      </p:sp>
    </p:spTree>
    <p:extLst>
      <p:ext uri="{BB962C8B-B14F-4D97-AF65-F5344CB8AC3E}">
        <p14:creationId xmlns:p14="http://schemas.microsoft.com/office/powerpoint/2010/main" val="3871247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7A4D9B8-A3B8-C2E3-BB16-377A3A2F1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" b="-135"/>
          <a:stretch/>
        </p:blipFill>
        <p:spPr bwMode="auto">
          <a:xfrm>
            <a:off x="8261405" y="1166948"/>
            <a:ext cx="2729779" cy="46833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994196-F1D5-B1BC-9870-5E4EB5C53258}"/>
              </a:ext>
            </a:extLst>
          </p:cNvPr>
          <p:cNvSpPr txBox="1"/>
          <p:nvPr/>
        </p:nvSpPr>
        <p:spPr>
          <a:xfrm>
            <a:off x="1365636" y="2147439"/>
            <a:ext cx="6001429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Sfrutta BERT.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Processa simultaneamente testo e parent.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Prima utilizza il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preprocessor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di BERT e poi il Backbone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pre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-addestrato.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Ha 4.39M parametri.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Il suo risultato viene restituito ad un altro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TransformerEconder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Con 131K parametri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Effettua il fine-tuning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54BD1851-393E-66F1-0C44-92CAB29B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MODELLO: Prima parte</a:t>
            </a:r>
          </a:p>
        </p:txBody>
      </p:sp>
    </p:spTree>
    <p:extLst>
      <p:ext uri="{BB962C8B-B14F-4D97-AF65-F5344CB8AC3E}">
        <p14:creationId xmlns:p14="http://schemas.microsoft.com/office/powerpoint/2010/main" val="442357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994196-F1D5-B1BC-9870-5E4EB5C53258}"/>
              </a:ext>
            </a:extLst>
          </p:cNvPr>
          <p:cNvSpPr txBox="1"/>
          <p:nvPr/>
        </p:nvSpPr>
        <p:spPr>
          <a:xfrm>
            <a:off x="1566655" y="4008045"/>
            <a:ext cx="9493609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Elabora separatamente il subreddit: effettuando prima il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multi_hot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encoding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, per poi elaborare il risultato. Ha 100K parametri.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Concatena autonomamente il risultato della prima parte con le lunghezze del parent e del testo; per poi elaborare tale input.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Elabora successivamente i due risultati.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Con l’ultimo neurone restituisce la probabilità di appartenenza alla classe.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54BD1851-393E-66F1-0C44-92CAB29B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MODELLO: SECONDA parte</a:t>
            </a:r>
          </a:p>
        </p:txBody>
      </p:sp>
      <p:pic>
        <p:nvPicPr>
          <p:cNvPr id="2" name="Immagine 1" descr="Immagine che contiene testo, linea, diagramma, Carattere&#10;&#10;Descrizione generata automaticamente">
            <a:extLst>
              <a:ext uri="{FF2B5EF4-FFF2-40B4-BE49-F238E27FC236}">
                <a16:creationId xmlns:a16="http://schemas.microsoft.com/office/drawing/2014/main" id="{45F08DEE-C4E3-79A0-D45A-B0EC1EB6C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655" y="1585821"/>
            <a:ext cx="9610567" cy="183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24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B23D2F-6C6A-2357-6A22-979082437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1788454"/>
            <a:ext cx="8361229" cy="2098226"/>
          </a:xfrm>
        </p:spPr>
        <p:txBody>
          <a:bodyPr anchor="b">
            <a:norm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Analisi dei dati</a:t>
            </a:r>
          </a:p>
        </p:txBody>
      </p:sp>
    </p:spTree>
    <p:extLst>
      <p:ext uri="{BB962C8B-B14F-4D97-AF65-F5344CB8AC3E}">
        <p14:creationId xmlns:p14="http://schemas.microsoft.com/office/powerpoint/2010/main" val="862580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B23D2F-6C6A-2357-6A22-979082437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1788454"/>
            <a:ext cx="8361229" cy="2098226"/>
          </a:xfrm>
        </p:spPr>
        <p:txBody>
          <a:bodyPr anchor="b">
            <a:norm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Risultati</a:t>
            </a:r>
          </a:p>
        </p:txBody>
      </p:sp>
    </p:spTree>
    <p:extLst>
      <p:ext uri="{BB962C8B-B14F-4D97-AF65-F5344CB8AC3E}">
        <p14:creationId xmlns:p14="http://schemas.microsoft.com/office/powerpoint/2010/main" val="674382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Risultati: History di training</a:t>
            </a:r>
          </a:p>
        </p:txBody>
      </p:sp>
      <p:pic>
        <p:nvPicPr>
          <p:cNvPr id="14" name="Segnaposto contenuto 13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CBA8459C-58C7-AA7B-8ADD-F6306D4CE1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673" t="12935" r="1417" b="6040"/>
          <a:stretch/>
        </p:blipFill>
        <p:spPr>
          <a:xfrm>
            <a:off x="1371600" y="2782105"/>
            <a:ext cx="5036561" cy="2979467"/>
          </a:xfrm>
        </p:spPr>
      </p:pic>
      <p:pic>
        <p:nvPicPr>
          <p:cNvPr id="16" name="Segnaposto contenuto 15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0F7FA2FE-AA31-6FDD-F381-5A93529335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523" t="10397" r="1568" b="6039"/>
          <a:stretch/>
        </p:blipFill>
        <p:spPr>
          <a:xfrm>
            <a:off x="6520070" y="2685126"/>
            <a:ext cx="5201473" cy="3173423"/>
          </a:xfr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45F3970-4E80-E139-0725-6604A3A3DEB3}"/>
              </a:ext>
            </a:extLst>
          </p:cNvPr>
          <p:cNvSpPr txBox="1"/>
          <p:nvPr/>
        </p:nvSpPr>
        <p:spPr>
          <a:xfrm>
            <a:off x="1908071" y="2289126"/>
            <a:ext cx="3705549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Funzione di Loss per epoca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A474A6A-E34E-3D59-4FB0-D5B2B0468976}"/>
              </a:ext>
            </a:extLst>
          </p:cNvPr>
          <p:cNvSpPr txBox="1"/>
          <p:nvPr/>
        </p:nvSpPr>
        <p:spPr>
          <a:xfrm>
            <a:off x="7076662" y="2289126"/>
            <a:ext cx="320726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Precisione per epoca</a:t>
            </a:r>
          </a:p>
        </p:txBody>
      </p:sp>
    </p:spTree>
    <p:extLst>
      <p:ext uri="{BB962C8B-B14F-4D97-AF65-F5344CB8AC3E}">
        <p14:creationId xmlns:p14="http://schemas.microsoft.com/office/powerpoint/2010/main" val="3940924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Risultati: History di training</a:t>
            </a:r>
          </a:p>
        </p:txBody>
      </p:sp>
      <p:pic>
        <p:nvPicPr>
          <p:cNvPr id="14" name="Segnaposto contenuto 13">
            <a:extLst>
              <a:ext uri="{FF2B5EF4-FFF2-40B4-BE49-F238E27FC236}">
                <a16:creationId xmlns:a16="http://schemas.microsoft.com/office/drawing/2014/main" id="{CBA8459C-58C7-AA7B-8ADD-F6306D4CE1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1344" r="22248" b="8196"/>
          <a:stretch/>
        </p:blipFill>
        <p:spPr>
          <a:xfrm>
            <a:off x="1219200" y="2273220"/>
            <a:ext cx="4298795" cy="3147566"/>
          </a:xfrm>
        </p:spPr>
      </p:pic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0F7FA2FE-AA31-6FDD-F381-5A93529335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9521" r="21885" b="6886"/>
          <a:stretch/>
        </p:blipFill>
        <p:spPr>
          <a:xfrm>
            <a:off x="6508265" y="2155794"/>
            <a:ext cx="4312135" cy="3264993"/>
          </a:xfr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45F3970-4E80-E139-0725-6604A3A3DEB3}"/>
              </a:ext>
            </a:extLst>
          </p:cNvPr>
          <p:cNvSpPr txBox="1"/>
          <p:nvPr/>
        </p:nvSpPr>
        <p:spPr>
          <a:xfrm>
            <a:off x="1927829" y="1780242"/>
            <a:ext cx="3729403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Confusion Matrix sul Validation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A474A6A-E34E-3D59-4FB0-D5B2B0468976}"/>
              </a:ext>
            </a:extLst>
          </p:cNvPr>
          <p:cNvSpPr txBox="1"/>
          <p:nvPr/>
        </p:nvSpPr>
        <p:spPr>
          <a:xfrm>
            <a:off x="7636986" y="1771441"/>
            <a:ext cx="318341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Confusion Matrix sul Test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B648AB-B1BE-B2BF-6709-0A911AE9D4C5}"/>
              </a:ext>
            </a:extLst>
          </p:cNvPr>
          <p:cNvSpPr txBox="1"/>
          <p:nvPr/>
        </p:nvSpPr>
        <p:spPr>
          <a:xfrm>
            <a:off x="2534268" y="5884168"/>
            <a:ext cx="2777203" cy="38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it-it"/>
            </a:defPPr>
            <a:lvl1pPr algn="ctr">
              <a:lnSpc>
                <a:spcPct val="15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Accuracy di validation: 67.6%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76C4FE9-74BD-F1AF-A323-67A415D29018}"/>
              </a:ext>
            </a:extLst>
          </p:cNvPr>
          <p:cNvSpPr txBox="1"/>
          <p:nvPr/>
        </p:nvSpPr>
        <p:spPr>
          <a:xfrm>
            <a:off x="7840091" y="5884168"/>
            <a:ext cx="2777203" cy="38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it-it"/>
            </a:defPPr>
            <a:lvl1pPr algn="ctr">
              <a:lnSpc>
                <a:spcPct val="15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Accuracy di test: 67.4%</a:t>
            </a:r>
          </a:p>
        </p:txBody>
      </p:sp>
    </p:spTree>
    <p:extLst>
      <p:ext uri="{BB962C8B-B14F-4D97-AF65-F5344CB8AC3E}">
        <p14:creationId xmlns:p14="http://schemas.microsoft.com/office/powerpoint/2010/main" val="4062344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Conclusioni finali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887684-025C-DACC-7E21-B61C64194131}"/>
              </a:ext>
            </a:extLst>
          </p:cNvPr>
          <p:cNvSpPr txBox="1"/>
          <p:nvPr/>
        </p:nvSpPr>
        <p:spPr>
          <a:xfrm>
            <a:off x="1653541" y="2110741"/>
            <a:ext cx="9724702" cy="2868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Autore presenta un numero non eccessivo di elementi unici, tuttavia essi non hanno abbastanza rateo informativo.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Data ha ancora meno elementi unici, ma con un rateo informativo insignificante.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Parent ha un alto rateo, ma un numero eccessivo di elementi unici.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Subreddit presenta un numero adeguato di elementi unici e un buon rateo; verrà dunque impiegato dal modello.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145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175FF8F2-8824-8D3F-7CAA-9E4D5D284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6370" y="3498575"/>
            <a:ext cx="9391660" cy="295618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887684-025C-DACC-7E21-B61C64194131}"/>
              </a:ext>
            </a:extLst>
          </p:cNvPr>
          <p:cNvSpPr txBox="1"/>
          <p:nvPr/>
        </p:nvSpPr>
        <p:spPr>
          <a:xfrm>
            <a:off x="1323970" y="1585821"/>
            <a:ext cx="4848230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Raccoglie commenti di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Reddit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, dal 2009 al 2016.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Ogni commento è descritto da 5 variabili, di cui una fondamentale, e le altre definite contestuali.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L’obbiettivo è la previsione della label.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83BB51-6221-593C-0EC0-96788C4061BB}"/>
              </a:ext>
            </a:extLst>
          </p:cNvPr>
          <p:cNvSpPr txBox="1"/>
          <p:nvPr/>
        </p:nvSpPr>
        <p:spPr>
          <a:xfrm>
            <a:off x="6398149" y="1569919"/>
            <a:ext cx="4806564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Il dataset è lungo 1010 mila righe.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200 righe duplicate.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53 righe nulle.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Verrà diviso tra al 95% tra Train e Validation.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239B46B-F779-626E-FBB9-60A8FFCF34F2}"/>
              </a:ext>
            </a:extLst>
          </p:cNvPr>
          <p:cNvSpPr txBox="1">
            <a:spLocks/>
          </p:cNvSpPr>
          <p:nvPr/>
        </p:nvSpPr>
        <p:spPr>
          <a:xfrm>
            <a:off x="1365636" y="737019"/>
            <a:ext cx="9601200" cy="848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Introduzione Al Dataset</a:t>
            </a:r>
          </a:p>
        </p:txBody>
      </p:sp>
    </p:spTree>
    <p:extLst>
      <p:ext uri="{BB962C8B-B14F-4D97-AF65-F5344CB8AC3E}">
        <p14:creationId xmlns:p14="http://schemas.microsoft.com/office/powerpoint/2010/main" val="804115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9601200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Descrizione Metodologia di Analisi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887684-025C-DACC-7E21-B61C64194131}"/>
              </a:ext>
            </a:extLst>
          </p:cNvPr>
          <p:cNvSpPr txBox="1"/>
          <p:nvPr/>
        </p:nvSpPr>
        <p:spPr>
          <a:xfrm>
            <a:off x="1365636" y="1585821"/>
            <a:ext cx="9460728" cy="300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Il processo di analisi si divide in due fasi principali e una terza extra: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Analisi degli elementi del contesto.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Analisi dei tipi di testo.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Analisi delle lunghezze del commento e del parent.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In ogni fase lo strumento matematico chiave è il Rateo Informativo (IR):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È calcolato per ogni elemento (e) unico, per ogni feature.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Rappresenta quanto quell’elemento può essere rilevante per la previsione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D36CBA4-F987-13CC-FC4E-54F669B9BC3C}"/>
                  </a:ext>
                </a:extLst>
              </p:cNvPr>
              <p:cNvSpPr txBox="1"/>
              <p:nvPr/>
            </p:nvSpPr>
            <p:spPr>
              <a:xfrm>
                <a:off x="2780638" y="4815131"/>
                <a:ext cx="6630724" cy="914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𝐼𝑅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it-IT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it-IT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𝑠𝑐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𝑠𝑐</m:t>
                                  </m:r>
                                </m:sub>
                              </m:sSub>
                              <m:r>
                                <a:rPr lang="it-IT" sz="2400" i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𝑛𝑠𝑐</m:t>
                                  </m:r>
                                </m:sub>
                              </m:sSub>
                            </m:den>
                          </m:f>
                          <m:r>
                            <a:rPr lang="it-IT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𝐼𝑅</m:t>
                              </m:r>
                            </m:sub>
                          </m:sSub>
                        </m:e>
                      </m:d>
                      <m:r>
                        <a:rPr lang="it-IT" sz="2400" i="0">
                          <a:latin typeface="Cambria Math" panose="02040503050406030204" pitchFamily="18" charset="0"/>
                        </a:rPr>
                        <m:t>∗100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D36CBA4-F987-13CC-FC4E-54F669B9B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638" y="4815131"/>
                <a:ext cx="6630724" cy="9140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3ED65419-5AAF-5DAB-CFDA-CA2EDA6F6FB5}"/>
                  </a:ext>
                </a:extLst>
              </p:cNvPr>
              <p:cNvSpPr txBox="1"/>
              <p:nvPr/>
            </p:nvSpPr>
            <p:spPr>
              <a:xfrm>
                <a:off x="1365637" y="5979381"/>
                <a:ext cx="94607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(Dove: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it-IT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𝑠𝑐</m:t>
                        </m:r>
                      </m:sub>
                    </m:sSub>
                  </m:oMath>
                </a14:m>
                <a:r>
                  <a:rPr lang="it-IT" sz="14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it-IT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𝑛𝑠𝑐</m:t>
                        </m:r>
                      </m:sub>
                    </m:sSub>
                  </m:oMath>
                </a14:m>
                <a:r>
                  <a:rPr lang="it-IT" sz="14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sono il numero di commenti sarcastici e non;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/>
                        </m:ctrlPr>
                      </m:sSubPr>
                      <m:e>
                        <m:r>
                          <a:rPr lang="it-IT" sz="1400" i="1"/>
                          <m:t>𝑆</m:t>
                        </m:r>
                      </m:e>
                      <m:sub>
                        <m:r>
                          <a:rPr lang="it-IT" sz="1400" i="1"/>
                          <m:t>𝐼𝑅</m:t>
                        </m:r>
                      </m:sub>
                    </m:sSub>
                  </m:oMath>
                </a14:m>
                <a:r>
                  <a:rPr lang="it-IT" sz="14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è invece la probabilità della classe più probabile)</a:t>
                </a:r>
                <a:endParaRPr lang="it-IT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3ED65419-5AAF-5DAB-CFDA-CA2EDA6F6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637" y="5979381"/>
                <a:ext cx="9460728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7461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263C409-331F-CA84-C3B6-BC5DFA13F1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1" b="7997"/>
          <a:stretch/>
        </p:blipFill>
        <p:spPr bwMode="auto">
          <a:xfrm>
            <a:off x="1371599" y="2279149"/>
            <a:ext cx="5395341" cy="30580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4887684-025C-DACC-7E21-B61C64194131}"/>
                  </a:ext>
                </a:extLst>
              </p:cNvPr>
              <p:cNvSpPr txBox="1"/>
              <p:nvPr/>
            </p:nvSpPr>
            <p:spPr>
              <a:xfrm>
                <a:off x="6766940" y="2590800"/>
                <a:ext cx="5033323" cy="22313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384048">
                  <a:lnSpc>
                    <a:spcPct val="150000"/>
                  </a:lnSpc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Fase necessaria per verificare che il target sia bilanciato</a:t>
                </a:r>
              </a:p>
              <a:p>
                <a:pPr indent="-384048">
                  <a:lnSpc>
                    <a:spcPct val="150000"/>
                  </a:lnSpc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Il target è ben bilanciato</a:t>
                </a:r>
              </a:p>
              <a:p>
                <a:pPr indent="-384048">
                  <a:lnSpc>
                    <a:spcPct val="150000"/>
                  </a:lnSpc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Non è necessario effettuare bilanciamenti</a:t>
                </a:r>
              </a:p>
              <a:p>
                <a:pPr indent="-384048">
                  <a:lnSpc>
                    <a:spcPct val="150000"/>
                  </a:lnSpc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𝐼𝑅</m:t>
                        </m:r>
                      </m:sub>
                    </m:sSub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≃0.5001</m:t>
                    </m:r>
                  </m:oMath>
                </a14:m>
                <a:r>
                  <a:rPr lang="it-IT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.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4887684-025C-DACC-7E21-B61C64194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940" y="2590800"/>
                <a:ext cx="5033323" cy="2231366"/>
              </a:xfrm>
              <a:prstGeom prst="rect">
                <a:avLst/>
              </a:prstGeom>
              <a:blipFill>
                <a:blip r:embed="rId3"/>
                <a:stretch>
                  <a:fillRect l="-969" b="-19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1">
            <a:extLst>
              <a:ext uri="{FF2B5EF4-FFF2-40B4-BE49-F238E27FC236}">
                <a16:creationId xmlns:a16="http://schemas.microsoft.com/office/drawing/2014/main" id="{D308F7D5-31F6-B4D4-C83D-DD126BBCBC26}"/>
              </a:ext>
            </a:extLst>
          </p:cNvPr>
          <p:cNvSpPr txBox="1">
            <a:spLocks/>
          </p:cNvSpPr>
          <p:nvPr/>
        </p:nvSpPr>
        <p:spPr>
          <a:xfrm>
            <a:off x="1365636" y="737019"/>
            <a:ext cx="9601200" cy="848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it-IT" sz="3200" b="1" cap="all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 del target</a:t>
            </a:r>
            <a:endParaRPr lang="it-IT" sz="3200" b="1" cap="all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921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B23D2F-6C6A-2357-6A22-979082437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54" y="2002631"/>
            <a:ext cx="9612971" cy="2852737"/>
          </a:xfrm>
        </p:spPr>
        <p:txBody>
          <a:bodyPr/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Analisi del contesto</a:t>
            </a:r>
          </a:p>
        </p:txBody>
      </p:sp>
    </p:spTree>
    <p:extLst>
      <p:ext uri="{BB962C8B-B14F-4D97-AF65-F5344CB8AC3E}">
        <p14:creationId xmlns:p14="http://schemas.microsoft.com/office/powerpoint/2010/main" val="3726779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 del contesto: Numero di elementi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887684-025C-DACC-7E21-B61C64194131}"/>
              </a:ext>
            </a:extLst>
          </p:cNvPr>
          <p:cNvSpPr txBox="1"/>
          <p:nvPr/>
        </p:nvSpPr>
        <p:spPr>
          <a:xfrm>
            <a:off x="1365637" y="5464410"/>
            <a:ext cx="5203840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Quasi ogni commento si riferisce ad un parent unico.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Le date si ripetono con un’alta frequenza.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magine 2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70D6361A-C48E-438D-1675-69981736D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440" y="1402859"/>
            <a:ext cx="8074998" cy="2639950"/>
          </a:xfrm>
          <a:prstGeom prst="rect">
            <a:avLst/>
          </a:prstGeom>
        </p:spPr>
      </p:pic>
      <p:pic>
        <p:nvPicPr>
          <p:cNvPr id="4" name="Immagine 3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17A4D9B8-A3B8-C2E3-BB16-377A3A2F12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36" y="4042809"/>
            <a:ext cx="9573218" cy="126245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EE2DE57-EA15-52F1-4471-512BC965FD7C}"/>
              </a:ext>
            </a:extLst>
          </p:cNvPr>
          <p:cNvSpPr txBox="1"/>
          <p:nvPr/>
        </p:nvSpPr>
        <p:spPr>
          <a:xfrm>
            <a:off x="6569477" y="5625992"/>
            <a:ext cx="5203840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Autore e subreddit potrebbero essere i più rilevanti.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560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 del contesto: Rateo informativo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887684-025C-DACC-7E21-B61C64194131}"/>
              </a:ext>
            </a:extLst>
          </p:cNvPr>
          <p:cNvSpPr txBox="1"/>
          <p:nvPr/>
        </p:nvSpPr>
        <p:spPr>
          <a:xfrm>
            <a:off x="8924601" y="2317239"/>
            <a:ext cx="2453641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Data e Autore hanno un basso rateo informativo.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Parent ha il rateo più alto, ma ciò è causato dal basso numero di elementi ripetuti.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Subreddit presenta le caratteristiche migliori.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0D6361A-C48E-438D-1675-69981736D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9" t="12900" r="1163" b="6180"/>
          <a:stretch/>
        </p:blipFill>
        <p:spPr>
          <a:xfrm>
            <a:off x="1358396" y="1585821"/>
            <a:ext cx="7082757" cy="204196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7A4D9B8-A3B8-C2E3-BB16-377A3A2F12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45" b="6454"/>
          <a:stretch/>
        </p:blipFill>
        <p:spPr bwMode="auto">
          <a:xfrm>
            <a:off x="1358396" y="3797677"/>
            <a:ext cx="7145524" cy="20419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6153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 del contesto: Conclusioni</a:t>
            </a:r>
            <a:endParaRPr lang="it-IT" sz="3200" b="1" cap="all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887684-025C-DACC-7E21-B61C64194131}"/>
              </a:ext>
            </a:extLst>
          </p:cNvPr>
          <p:cNvSpPr txBox="1"/>
          <p:nvPr/>
        </p:nvSpPr>
        <p:spPr>
          <a:xfrm>
            <a:off x="1653541" y="2110741"/>
            <a:ext cx="9724702" cy="2868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Autore presenta un numero non eccessivo di elementi unici, tuttavia essi non hanno abbastanza rateo informativo.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Data ha ancora meno elementi unici, ma con un rateo informativo insignificante.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Parent ha un alto rateo, ma un numero eccessivo di elementi unici.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Subreddit presenta un numero adeguato di elementi unici e un buon rateo; verrà dunque impiegato dal modello.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247581"/>
      </p:ext>
    </p:extLst>
  </p:cSld>
  <p:clrMapOvr>
    <a:masterClrMapping/>
  </p:clrMapOvr>
</p:sld>
</file>

<file path=ppt/theme/theme1.xml><?xml version="1.0" encoding="utf-8"?>
<a:theme xmlns:a="http://schemas.openxmlformats.org/drawingml/2006/main" name="Ritaglio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568_TF34357615.potx" id="{C9849CAE-7F69-4ECC-B302-2561ECB74DC5}" vid="{3EABE34E-BA1C-4F0F-85E9-44903E6AE2C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Ritaglio</Template>
  <TotalTime>212</TotalTime>
  <Words>898</Words>
  <Application>Microsoft Office PowerPoint</Application>
  <PresentationFormat>Widescreen</PresentationFormat>
  <Paragraphs>107</Paragraphs>
  <Slides>23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Franklin Gothic Book</vt:lpstr>
      <vt:lpstr>Ritaglio</vt:lpstr>
      <vt:lpstr>Sarcasm Detection </vt:lpstr>
      <vt:lpstr>Analisi dei dati</vt:lpstr>
      <vt:lpstr>Presentazione standard di PowerPoint</vt:lpstr>
      <vt:lpstr>Descrizione Metodologia di Analisi</vt:lpstr>
      <vt:lpstr>Presentazione standard di PowerPoint</vt:lpstr>
      <vt:lpstr>Analisi del contesto</vt:lpstr>
      <vt:lpstr>Analisi del contesto: Numero di elementi</vt:lpstr>
      <vt:lpstr>Analisi del contesto: Rateo informativo</vt:lpstr>
      <vt:lpstr>Analisi del contesto: Conclusioni</vt:lpstr>
      <vt:lpstr>Analisi del testo</vt:lpstr>
      <vt:lpstr>Analisi del TESTO: i Vari tipi</vt:lpstr>
      <vt:lpstr>Analisi del Testo: La punteggiatura</vt:lpstr>
      <vt:lpstr>Analisi del testo: Wordclouds</vt:lpstr>
      <vt:lpstr>Analisi del Testo: Conclusioni</vt:lpstr>
      <vt:lpstr>Analisi delle lunghezze</vt:lpstr>
      <vt:lpstr>Modello</vt:lpstr>
      <vt:lpstr>MODELLO: Basato sui Transformer</vt:lpstr>
      <vt:lpstr>MODELLO: Prima parte</vt:lpstr>
      <vt:lpstr>MODELLO: SECONDA parte</vt:lpstr>
      <vt:lpstr>Risultati</vt:lpstr>
      <vt:lpstr>Risultati: History di training</vt:lpstr>
      <vt:lpstr>Risultati: History di training</vt:lpstr>
      <vt:lpstr>Conclusioni finali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Sarcasm Detection </dc:title>
  <dc:creator>l.poli6@campus.unimib.it</dc:creator>
  <cp:lastModifiedBy>l.poli6@campus.unimib.it</cp:lastModifiedBy>
  <cp:revision>6</cp:revision>
  <dcterms:created xsi:type="dcterms:W3CDTF">2023-06-29T14:29:31Z</dcterms:created>
  <dcterms:modified xsi:type="dcterms:W3CDTF">2023-06-29T18:01:45Z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